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1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484" r:id="rId3"/>
    <p:sldId id="597" r:id="rId4"/>
    <p:sldId id="599" r:id="rId5"/>
    <p:sldId id="601" r:id="rId6"/>
    <p:sldId id="602" r:id="rId7"/>
    <p:sldId id="603" r:id="rId8"/>
    <p:sldId id="604" r:id="rId9"/>
    <p:sldId id="605" r:id="rId10"/>
    <p:sldId id="606" r:id="rId11"/>
    <p:sldId id="607" r:id="rId12"/>
    <p:sldId id="609" r:id="rId13"/>
    <p:sldId id="608" r:id="rId14"/>
    <p:sldId id="610" r:id="rId15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5B8"/>
    <a:srgbClr val="008ABD"/>
    <a:srgbClr val="0A9DCD"/>
    <a:srgbClr val="0C4296"/>
    <a:srgbClr val="F3F5F2"/>
    <a:srgbClr val="0000FF"/>
    <a:srgbClr val="FFF887"/>
    <a:srgbClr val="FFF357"/>
    <a:srgbClr val="31732A"/>
    <a:srgbClr val="2F7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18" autoAdjust="0"/>
    <p:restoredTop sz="96846" autoAdjust="0"/>
  </p:normalViewPr>
  <p:slideViewPr>
    <p:cSldViewPr snapToGrid="0" snapToObjects="1" showGuides="1">
      <p:cViewPr varScale="1">
        <p:scale>
          <a:sx n="92" d="100"/>
          <a:sy n="92" d="100"/>
        </p:scale>
        <p:origin x="873" y="54"/>
      </p:cViewPr>
      <p:guideLst>
        <p:guide orient="horz" pos="2160"/>
        <p:guide pos="2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1A76583-3782-4EF4-9450-C5F1A1C9C677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E2EF73C-2943-45EC-9FEB-08B25E33F3D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69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1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8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20.xml"/><Relationship Id="rId3" Type="http://schemas.openxmlformats.org/officeDocument/2006/relationships/tags" Target="../tags/tag115.xml"/><Relationship Id="rId7" Type="http://schemas.openxmlformats.org/officeDocument/2006/relationships/tags" Target="../tags/tag119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16.xml"/><Relationship Id="rId9" Type="http://schemas.openxmlformats.org/officeDocument/2006/relationships/tags" Target="../tags/tag12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2D3E-DBF2-4C52-B3B1-5381BB057629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9732-C549-40D5-825A-94A41F8A969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FD2F-C49F-4954-8BFC-933DA3A01661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9AE6-2F9F-49DB-AF5B-B16F3F85DD0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F366-777B-443B-8040-CF7F15BB2A96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85C9-CAAB-4B41-A27E-D0C8F430CD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>
            <p:custDataLst>
              <p:tags r:id="rId1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14"/>
            <a:stretch>
              <a:fillRect t="-13000" b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4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269"/>
          <p:cNvGrpSpPr/>
          <p:nvPr>
            <p:custDataLst>
              <p:tags r:id="rId5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Oval 10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32"/>
            <p:cNvSpPr>
              <a:spLocks noEditPoints="1"/>
            </p:cNvSpPr>
            <p:nvPr>
              <p:custDataLst>
                <p:tags r:id="rId12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  <p:custDataLst>
              <p:tags r:id="rId6"/>
            </p:custDataLst>
          </p:nvPr>
        </p:nvSpPr>
        <p:spPr>
          <a:xfrm>
            <a:off x="1567123" y="4091305"/>
            <a:ext cx="6858000" cy="67818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7"/>
            </p:custDataLst>
          </p:nvPr>
        </p:nvSpPr>
        <p:spPr>
          <a:xfrm>
            <a:off x="1567123" y="5020470"/>
            <a:ext cx="6857999" cy="470795"/>
          </a:xfr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-685800" y="1825625"/>
            <a:ext cx="10515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0" y="1259205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>
            <p:custDataLst>
              <p:tags r:id="rId2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0" y="2492137"/>
            <a:ext cx="9144953" cy="26503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>
            <p:custDataLst>
              <p:tags r:id="rId4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2367642" y="4072775"/>
            <a:ext cx="6506936" cy="5670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2367641" y="4908072"/>
            <a:ext cx="6506936" cy="579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286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29150" y="2369542"/>
            <a:ext cx="3886200" cy="326350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9841" y="530820"/>
            <a:ext cx="788670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29841" y="1864436"/>
            <a:ext cx="3868340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9841" y="3059707"/>
            <a:ext cx="3868340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29150" y="1864436"/>
            <a:ext cx="3887391" cy="5771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29150" y="3059707"/>
            <a:ext cx="3887391" cy="268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530820"/>
            <a:ext cx="7886700" cy="99417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9840" y="657225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>
                <a:latin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2"/>
            </p:custDataLst>
          </p:nvPr>
        </p:nvSpPr>
        <p:spPr>
          <a:xfrm>
            <a:off x="3888000" y="113265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9840" y="2533849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2025/8/10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FB5-FF29-4DCF-B5EA-AEE71D2925BF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619F-A338-4DC7-8D27-A12179085D1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686675" y="1091605"/>
            <a:ext cx="828674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28649" y="1091605"/>
            <a:ext cx="687943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28650" y="1246414"/>
            <a:ext cx="7886700" cy="416922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1"/>
            </p:custDataLst>
          </p:nvPr>
        </p:nvSpPr>
        <p:spPr>
          <a:xfrm flipV="1">
            <a:off x="-9049" y="5596890"/>
            <a:ext cx="9144000" cy="800100"/>
          </a:xfrm>
          <a:custGeom>
            <a:avLst/>
            <a:gdLst>
              <a:gd name="connsiteX0" fmla="*/ 0 w 19200"/>
              <a:gd name="connsiteY0" fmla="*/ 0 h 1680"/>
              <a:gd name="connsiteX1" fmla="*/ 9629 w 19200"/>
              <a:gd name="connsiteY1" fmla="*/ 1392 h 1680"/>
              <a:gd name="connsiteX2" fmla="*/ 19181 w 19200"/>
              <a:gd name="connsiteY2" fmla="*/ 24 h 1680"/>
              <a:gd name="connsiteX3" fmla="*/ 19200 w 19200"/>
              <a:gd name="connsiteY3" fmla="*/ 1680 h 1680"/>
              <a:gd name="connsiteX4" fmla="*/ 0 w 19200"/>
              <a:gd name="connsiteY4" fmla="*/ 1680 h 1680"/>
              <a:gd name="connsiteX5" fmla="*/ 0 w 19200"/>
              <a:gd name="connsiteY5" fmla="*/ 0 h 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1680">
                <a:moveTo>
                  <a:pt x="0" y="0"/>
                </a:moveTo>
                <a:cubicBezTo>
                  <a:pt x="2165" y="480"/>
                  <a:pt x="5933" y="1440"/>
                  <a:pt x="9629" y="1392"/>
                </a:cubicBezTo>
                <a:cubicBezTo>
                  <a:pt x="12893" y="1368"/>
                  <a:pt x="16349" y="552"/>
                  <a:pt x="19181" y="24"/>
                </a:cubicBezTo>
                <a:lnTo>
                  <a:pt x="19200" y="1680"/>
                </a:lnTo>
                <a:lnTo>
                  <a:pt x="0" y="16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  <a:gs pos="43000">
                <a:srgbClr val="C3C3C3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 flipH="1">
            <a:off x="0" y="-3810"/>
            <a:ext cx="9144900" cy="1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978614"/>
            <a:ext cx="9144900" cy="3947636"/>
          </a:xfrm>
          <a:prstGeom prst="rect">
            <a:avLst/>
          </a:prstGeom>
          <a:blipFill rotWithShape="1">
            <a:blip r:embed="rId14"/>
            <a:stretch>
              <a:fillRect t="-21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>
            <p:custDataLst>
              <p:tags r:id="rId4"/>
            </p:custDataLst>
          </p:nvPr>
        </p:nvSpPr>
        <p:spPr>
          <a:xfrm flipH="1" flipV="1">
            <a:off x="1787366" y="4180840"/>
            <a:ext cx="7363301" cy="1215390"/>
          </a:xfrm>
          <a:custGeom>
            <a:avLst/>
            <a:gdLst>
              <a:gd name="connsiteX0" fmla="*/ 5 w 15461"/>
              <a:gd name="connsiteY0" fmla="*/ 2552 h 2552"/>
              <a:gd name="connsiteX1" fmla="*/ 0 w 15461"/>
              <a:gd name="connsiteY1" fmla="*/ 17 h 2552"/>
              <a:gd name="connsiteX2" fmla="*/ 15461 w 15461"/>
              <a:gd name="connsiteY2" fmla="*/ 0 h 2552"/>
              <a:gd name="connsiteX3" fmla="*/ 14243 w 15461"/>
              <a:gd name="connsiteY3" fmla="*/ 2536 h 2552"/>
              <a:gd name="connsiteX4" fmla="*/ 5 w 15461"/>
              <a:gd name="connsiteY4" fmla="*/ 2552 h 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61" h="2552">
                <a:moveTo>
                  <a:pt x="5" y="2552"/>
                </a:moveTo>
                <a:lnTo>
                  <a:pt x="0" y="17"/>
                </a:lnTo>
                <a:lnTo>
                  <a:pt x="15461" y="0"/>
                </a:lnTo>
                <a:lnTo>
                  <a:pt x="14243" y="2536"/>
                </a:lnTo>
                <a:lnTo>
                  <a:pt x="5" y="25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14300" dist="88900" dir="13500000" algn="b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2367643" y="4106978"/>
            <a:ext cx="6767309" cy="706501"/>
          </a:xfrm>
        </p:spPr>
        <p:txBody>
          <a:bodyPr lIns="90000" tIns="46800" rIns="90000" bIns="4680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2358170" y="5081488"/>
            <a:ext cx="6776781" cy="4308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grpSp>
        <p:nvGrpSpPr>
          <p:cNvPr id="12" name="组合 269"/>
          <p:cNvGrpSpPr/>
          <p:nvPr>
            <p:custDataLst>
              <p:tags r:id="rId10"/>
            </p:custDataLst>
          </p:nvPr>
        </p:nvGrpSpPr>
        <p:grpSpPr>
          <a:xfrm>
            <a:off x="7920235" y="4498492"/>
            <a:ext cx="551021" cy="551021"/>
            <a:chOff x="0" y="0"/>
            <a:chExt cx="690562" cy="692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Oval 10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690562" cy="692150"/>
            </a:xfrm>
            <a:prstGeom prst="ellipse">
              <a:avLst/>
            </a:prstGeom>
            <a:grpFill/>
            <a:ln w="9525">
              <a:noFill/>
            </a:ln>
            <a:effectLst>
              <a:outerShdw blurRad="177800" dist="88900" dir="2700000" algn="tl" rotWithShape="0">
                <a:prstClr val="black">
                  <a:alpha val="55000"/>
                </a:prstClr>
              </a:outerShdw>
            </a:effectLst>
          </p:spPr>
          <p:txBody>
            <a:bodyPr wrap="square" lIns="51435" tIns="25717" rIns="51435" bIns="25717" anchor="t"/>
            <a:lstStyle/>
            <a:p>
              <a:pPr lvl="0"/>
              <a:endParaRPr lang="zh-CN" altLang="en-US" sz="975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32"/>
            <p:cNvSpPr>
              <a:spLocks noEditPoints="1"/>
            </p:cNvSpPr>
            <p:nvPr>
              <p:custDataLst>
                <p:tags r:id="rId12"/>
              </p:custDataLst>
            </p:nvPr>
          </p:nvSpPr>
          <p:spPr>
            <a:xfrm>
              <a:off x="130175" y="131763"/>
              <a:ext cx="422275" cy="423862"/>
            </a:xfrm>
            <a:custGeom>
              <a:avLst/>
              <a:gdLst/>
              <a:ahLst/>
              <a:cxnLst>
                <a:cxn ang="0">
                  <a:pos x="410964" y="135036"/>
                </a:cxn>
                <a:cxn ang="0">
                  <a:pos x="395883" y="108779"/>
                </a:cxn>
                <a:cxn ang="0">
                  <a:pos x="226219" y="3751"/>
                </a:cxn>
                <a:cxn ang="0">
                  <a:pos x="196056" y="0"/>
                </a:cxn>
                <a:cxn ang="0">
                  <a:pos x="26392" y="108779"/>
                </a:cxn>
                <a:cxn ang="0">
                  <a:pos x="22622" y="116281"/>
                </a:cxn>
                <a:cxn ang="0">
                  <a:pos x="15081" y="135036"/>
                </a:cxn>
                <a:cxn ang="0">
                  <a:pos x="0" y="198803"/>
                </a:cxn>
                <a:cxn ang="0">
                  <a:pos x="0" y="225059"/>
                </a:cxn>
                <a:cxn ang="0">
                  <a:pos x="11311" y="288826"/>
                </a:cxn>
                <a:cxn ang="0">
                  <a:pos x="26392" y="315083"/>
                </a:cxn>
                <a:cxn ang="0">
                  <a:pos x="196056" y="423862"/>
                </a:cxn>
                <a:cxn ang="0">
                  <a:pos x="226219" y="423862"/>
                </a:cxn>
                <a:cxn ang="0">
                  <a:pos x="395883" y="315083"/>
                </a:cxn>
                <a:cxn ang="0">
                  <a:pos x="399653" y="307581"/>
                </a:cxn>
                <a:cxn ang="0">
                  <a:pos x="407194" y="288826"/>
                </a:cxn>
                <a:cxn ang="0">
                  <a:pos x="422275" y="225059"/>
                </a:cxn>
                <a:cxn ang="0">
                  <a:pos x="422275" y="198803"/>
                </a:cxn>
                <a:cxn ang="0">
                  <a:pos x="131961" y="48763"/>
                </a:cxn>
                <a:cxn ang="0">
                  <a:pos x="60325" y="108779"/>
                </a:cxn>
                <a:cxn ang="0">
                  <a:pos x="45244" y="135036"/>
                </a:cxn>
                <a:cxn ang="0">
                  <a:pos x="86717" y="198803"/>
                </a:cxn>
                <a:cxn ang="0">
                  <a:pos x="45244" y="135036"/>
                </a:cxn>
                <a:cxn ang="0">
                  <a:pos x="26392" y="225059"/>
                </a:cxn>
                <a:cxn ang="0">
                  <a:pos x="94258" y="288826"/>
                </a:cxn>
                <a:cxn ang="0">
                  <a:pos x="60325" y="315083"/>
                </a:cxn>
                <a:cxn ang="0">
                  <a:pos x="131961" y="375099"/>
                </a:cxn>
                <a:cxn ang="0">
                  <a:pos x="196056" y="393854"/>
                </a:cxn>
                <a:cxn ang="0">
                  <a:pos x="196056" y="315083"/>
                </a:cxn>
                <a:cxn ang="0">
                  <a:pos x="196056" y="288826"/>
                </a:cxn>
                <a:cxn ang="0">
                  <a:pos x="116880" y="225059"/>
                </a:cxn>
                <a:cxn ang="0">
                  <a:pos x="196056" y="288826"/>
                </a:cxn>
                <a:cxn ang="0">
                  <a:pos x="116880" y="198803"/>
                </a:cxn>
                <a:cxn ang="0">
                  <a:pos x="196056" y="135036"/>
                </a:cxn>
                <a:cxn ang="0">
                  <a:pos x="196056" y="108779"/>
                </a:cxn>
                <a:cxn ang="0">
                  <a:pos x="196056" y="30008"/>
                </a:cxn>
                <a:cxn ang="0">
                  <a:pos x="361950" y="108779"/>
                </a:cxn>
                <a:cxn ang="0">
                  <a:pos x="290314" y="48763"/>
                </a:cxn>
                <a:cxn ang="0">
                  <a:pos x="226219" y="30008"/>
                </a:cxn>
                <a:cxn ang="0">
                  <a:pos x="226219" y="108779"/>
                </a:cxn>
                <a:cxn ang="0">
                  <a:pos x="226219" y="135036"/>
                </a:cxn>
                <a:cxn ang="0">
                  <a:pos x="305395" y="198803"/>
                </a:cxn>
                <a:cxn ang="0">
                  <a:pos x="226219" y="135036"/>
                </a:cxn>
                <a:cxn ang="0">
                  <a:pos x="305395" y="225059"/>
                </a:cxn>
                <a:cxn ang="0">
                  <a:pos x="226219" y="288826"/>
                </a:cxn>
                <a:cxn ang="0">
                  <a:pos x="226219" y="393854"/>
                </a:cxn>
                <a:cxn ang="0">
                  <a:pos x="290314" y="315083"/>
                </a:cxn>
                <a:cxn ang="0">
                  <a:pos x="290314" y="375099"/>
                </a:cxn>
                <a:cxn ang="0">
                  <a:pos x="361950" y="315083"/>
                </a:cxn>
                <a:cxn ang="0">
                  <a:pos x="377031" y="288826"/>
                </a:cxn>
                <a:cxn ang="0">
                  <a:pos x="335558" y="225059"/>
                </a:cxn>
                <a:cxn ang="0">
                  <a:pos x="377031" y="288826"/>
                </a:cxn>
                <a:cxn ang="0">
                  <a:pos x="328017" y="135036"/>
                </a:cxn>
                <a:cxn ang="0">
                  <a:pos x="392113" y="198803"/>
                </a:cxn>
              </a:cxnLst>
              <a:rect l="0" t="0" r="0" b="0"/>
              <a:pathLst>
                <a:path w="112" h="113">
                  <a:moveTo>
                    <a:pt x="108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5" y="12"/>
                    <a:pt x="78" y="2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3" y="2"/>
                    <a:pt x="17" y="12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41"/>
                    <a:pt x="0" y="47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1" y="72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17" y="101"/>
                    <a:pt x="33" y="111"/>
                    <a:pt x="52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8" y="111"/>
                    <a:pt x="95" y="101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10" y="72"/>
                    <a:pt x="112" y="66"/>
                    <a:pt x="112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47"/>
                    <a:pt x="110" y="41"/>
                    <a:pt x="108" y="36"/>
                  </a:cubicBezTo>
                  <a:close/>
                  <a:moveTo>
                    <a:pt x="35" y="13"/>
                  </a:moveTo>
                  <a:cubicBezTo>
                    <a:pt x="32" y="17"/>
                    <a:pt x="29" y="22"/>
                    <a:pt x="2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8" y="16"/>
                    <a:pt x="35" y="13"/>
                  </a:cubicBezTo>
                  <a:close/>
                  <a:moveTo>
                    <a:pt x="12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41"/>
                    <a:pt x="23" y="47"/>
                    <a:pt x="2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47"/>
                    <a:pt x="9" y="41"/>
                    <a:pt x="12" y="36"/>
                  </a:cubicBezTo>
                  <a:close/>
                  <a:moveTo>
                    <a:pt x="12" y="77"/>
                  </a:moveTo>
                  <a:cubicBezTo>
                    <a:pt x="9" y="72"/>
                    <a:pt x="8" y="66"/>
                    <a:pt x="7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6"/>
                    <a:pt x="24" y="72"/>
                    <a:pt x="25" y="77"/>
                  </a:cubicBezTo>
                  <a:lnTo>
                    <a:pt x="12" y="77"/>
                  </a:lnTo>
                  <a:close/>
                  <a:moveTo>
                    <a:pt x="16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9" y="91"/>
                    <a:pt x="32" y="96"/>
                    <a:pt x="35" y="100"/>
                  </a:cubicBezTo>
                  <a:cubicBezTo>
                    <a:pt x="28" y="97"/>
                    <a:pt x="21" y="91"/>
                    <a:pt x="16" y="84"/>
                  </a:cubicBezTo>
                  <a:close/>
                  <a:moveTo>
                    <a:pt x="52" y="105"/>
                  </a:moveTo>
                  <a:cubicBezTo>
                    <a:pt x="45" y="103"/>
                    <a:pt x="39" y="95"/>
                    <a:pt x="35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105"/>
                  </a:lnTo>
                  <a:close/>
                  <a:moveTo>
                    <a:pt x="52" y="77"/>
                  </a:moveTo>
                  <a:cubicBezTo>
                    <a:pt x="33" y="77"/>
                    <a:pt x="33" y="77"/>
                    <a:pt x="33" y="77"/>
                  </a:cubicBezTo>
                  <a:cubicBezTo>
                    <a:pt x="32" y="72"/>
                    <a:pt x="31" y="66"/>
                    <a:pt x="31" y="60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52" y="77"/>
                  </a:lnTo>
                  <a:close/>
                  <a:moveTo>
                    <a:pt x="52" y="53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31" y="47"/>
                    <a:pt x="32" y="41"/>
                    <a:pt x="33" y="36"/>
                  </a:cubicBezTo>
                  <a:cubicBezTo>
                    <a:pt x="52" y="36"/>
                    <a:pt x="52" y="36"/>
                    <a:pt x="52" y="36"/>
                  </a:cubicBezTo>
                  <a:lnTo>
                    <a:pt x="52" y="53"/>
                  </a:lnTo>
                  <a:close/>
                  <a:moveTo>
                    <a:pt x="52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9" y="18"/>
                    <a:pt x="45" y="10"/>
                    <a:pt x="52" y="8"/>
                  </a:cubicBezTo>
                  <a:lnTo>
                    <a:pt x="52" y="29"/>
                  </a:lnTo>
                  <a:close/>
                  <a:moveTo>
                    <a:pt x="96" y="29"/>
                  </a:moveTo>
                  <a:cubicBezTo>
                    <a:pt x="84" y="29"/>
                    <a:pt x="84" y="29"/>
                    <a:pt x="84" y="29"/>
                  </a:cubicBezTo>
                  <a:cubicBezTo>
                    <a:pt x="82" y="22"/>
                    <a:pt x="80" y="17"/>
                    <a:pt x="77" y="13"/>
                  </a:cubicBezTo>
                  <a:cubicBezTo>
                    <a:pt x="84" y="16"/>
                    <a:pt x="91" y="22"/>
                    <a:pt x="96" y="29"/>
                  </a:cubicBezTo>
                  <a:close/>
                  <a:moveTo>
                    <a:pt x="60" y="8"/>
                  </a:moveTo>
                  <a:cubicBezTo>
                    <a:pt x="66" y="10"/>
                    <a:pt x="72" y="18"/>
                    <a:pt x="77" y="29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60" y="8"/>
                  </a:lnTo>
                  <a:close/>
                  <a:moveTo>
                    <a:pt x="6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80" y="41"/>
                    <a:pt x="81" y="47"/>
                    <a:pt x="81" y="5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60" y="36"/>
                  </a:lnTo>
                  <a:close/>
                  <a:moveTo>
                    <a:pt x="60" y="60"/>
                  </a:moveTo>
                  <a:cubicBezTo>
                    <a:pt x="81" y="60"/>
                    <a:pt x="81" y="60"/>
                    <a:pt x="81" y="60"/>
                  </a:cubicBezTo>
                  <a:cubicBezTo>
                    <a:pt x="81" y="66"/>
                    <a:pt x="80" y="72"/>
                    <a:pt x="79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60"/>
                  </a:lnTo>
                  <a:close/>
                  <a:moveTo>
                    <a:pt x="60" y="105"/>
                  </a:moveTo>
                  <a:cubicBezTo>
                    <a:pt x="60" y="84"/>
                    <a:pt x="60" y="84"/>
                    <a:pt x="6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2" y="95"/>
                    <a:pt x="66" y="103"/>
                    <a:pt x="60" y="105"/>
                  </a:cubicBezTo>
                  <a:close/>
                  <a:moveTo>
                    <a:pt x="77" y="100"/>
                  </a:moveTo>
                  <a:cubicBezTo>
                    <a:pt x="80" y="96"/>
                    <a:pt x="82" y="91"/>
                    <a:pt x="84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1" y="91"/>
                    <a:pt x="84" y="97"/>
                    <a:pt x="77" y="100"/>
                  </a:cubicBezTo>
                  <a:close/>
                  <a:moveTo>
                    <a:pt x="100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2"/>
                    <a:pt x="88" y="66"/>
                    <a:pt x="8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6"/>
                    <a:pt x="103" y="72"/>
                    <a:pt x="100" y="77"/>
                  </a:cubicBezTo>
                  <a:close/>
                  <a:moveTo>
                    <a:pt x="89" y="53"/>
                  </a:moveTo>
                  <a:cubicBezTo>
                    <a:pt x="88" y="47"/>
                    <a:pt x="88" y="41"/>
                    <a:pt x="87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3" y="41"/>
                    <a:pt x="104" y="47"/>
                    <a:pt x="104" y="53"/>
                  </a:cubicBezTo>
                  <a:lnTo>
                    <a:pt x="89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530820"/>
            <a:ext cx="7886700" cy="994172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19600" y="304200"/>
            <a:ext cx="87048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28575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2514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11505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C365-9AC6-4121-A977-0334C004DD39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A12A-8CCD-44DE-BFFA-E7984E4537B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3EAB-0340-432F-B926-649D4B6664FF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7C91D-8B97-4271-B5A1-AE01D61F24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10B6-9F03-43CF-9B53-8C598C9E54DD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3A96-2454-49FC-B061-D54C1ADE65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214A-A5F4-4C8D-89BA-80AFED4FA82E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621F-2684-4007-8346-81B44F0F315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AA97-2BED-4541-A3C3-DDDD054CE71C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17F9-8A3A-4927-A066-41E629997F9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E1B8-A378-4C90-9AF4-8C47144951FA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6B5F-ABCD-436A-A588-FA5257843B3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8F54-C7B0-484C-8660-8DBCAD3DEC43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11EC-D0EE-4786-8623-7F314F52683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F29BEC-490D-4AF3-81B3-5465A1E92A24}" type="datetimeFigureOut">
              <a:rPr lang="zh-CN" altLang="en-US"/>
              <a:t>2025/8/10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ABF48-D27C-4D46-98FD-952E0E323844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28650" y="113109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28650" y="222646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286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3AF26454-18F3-4682-85CD-2E9D3BF5A20C}" type="datetimeFigureOut">
              <a:rPr lang="zh-CN" altLang="en-US" smtClean="0"/>
              <a:t>2025/8/10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2451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defRPr>
            </a:lvl1pPr>
          </a:lstStyle>
          <a:p>
            <a:fld id="{20B1BF28-F930-49E4-85CE-AE60C16D92B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ea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ea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5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7" Type="http://schemas.openxmlformats.org/officeDocument/2006/relationships/image" Target="../media/image4.jpeg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33.xml"/><Relationship Id="rId4" Type="http://schemas.openxmlformats.org/officeDocument/2006/relationships/tags" Target="../tags/tag1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635" cy="6227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766570"/>
            <a:ext cx="9144635" cy="283845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>
            <a:glow rad="139700">
              <a:schemeClr val="bg1">
                <a:lumMod val="50000"/>
                <a:alpha val="40000"/>
              </a:schemeClr>
            </a:glow>
            <a:outerShdw blurRad="152400" dist="165100" dir="2700000" algn="tl" rotWithShape="0">
              <a:schemeClr val="bg1">
                <a:lumMod val="8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978660"/>
            <a:ext cx="9144635" cy="2395220"/>
          </a:xfrm>
          <a:prstGeom prst="rect">
            <a:avLst/>
          </a:prstGeom>
          <a:solidFill>
            <a:srgbClr val="008A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0" y="289560"/>
            <a:ext cx="544195" cy="284480"/>
          </a:xfrm>
          <a:prstGeom prst="homePlate">
            <a:avLst/>
          </a:prstGeom>
          <a:solidFill>
            <a:srgbClr val="008ABD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4355" y="180975"/>
            <a:ext cx="1650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电工</a:t>
            </a:r>
            <a:r>
              <a:rPr lang="zh-CN" altLang="en-US" sz="280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技术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948" y="6280761"/>
            <a:ext cx="3759129" cy="530403"/>
          </a:xfrm>
          <a:prstGeom prst="rect">
            <a:avLst/>
          </a:prstGeom>
        </p:spPr>
      </p:pic>
      <p:sp>
        <p:nvSpPr>
          <p:cNvPr id="6" name="Rectangle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638935" y="2237105"/>
            <a:ext cx="6287770" cy="6972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ClrTx/>
              <a:buSzTx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模块五　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8800" y="2934335"/>
            <a:ext cx="858647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简易变压器的制作</a:t>
            </a:r>
          </a:p>
          <a:p>
            <a:pPr algn="ctr"/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48535" y="3577590"/>
            <a:ext cx="571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单元5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三相变压器与绕组连接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38575" y="1427740"/>
            <a:ext cx="7496109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Tx/>
              <a:buNone/>
            </a:pPr>
            <a:r>
              <a:rPr lang="en-US" altLang="zh-CN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2.Y/△</a:t>
            </a: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连接方法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4337" y="2642755"/>
            <a:ext cx="6972300" cy="2247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1161979" y="1878599"/>
            <a:ext cx="7359086" cy="32604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课堂小结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ctr" eaLnBrk="1" hangingPunct="1">
              <a:buNone/>
            </a:pP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三相变压器交变的</a:t>
            </a:r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种方法</a:t>
            </a:r>
            <a:endParaRPr lang="en-US" altLang="zh-CN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/>
            <a:r>
              <a:rPr lang="en-US" altLang="zh-CN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绕组连接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10" name="文本框 9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2" name="文本框 1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课后作业</a:t>
                  </a:r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</a:p>
              </p:txBody>
            </p:sp>
          </p:grpSp>
          <p:cxnSp>
            <p:nvCxnSpPr>
              <p:cNvPr id="13" name="直接连接符 1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356" y="2391616"/>
            <a:ext cx="2149637" cy="203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讲授新知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sp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367643" y="4106978"/>
            <a:ext cx="6767309" cy="706501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>
                <a:solidFill>
                  <a:schemeClr val="lt1"/>
                </a:solidFill>
                <a:latin typeface="+mj-lt"/>
                <a:cs typeface="+mj-cs"/>
              </a:rPr>
              <a:t>课堂教学评价</a:t>
            </a:r>
            <a:endParaRPr lang="zh-CN" altLang="en-US" sz="3300" dirty="0">
              <a:solidFill>
                <a:schemeClr val="lt1"/>
              </a:solidFill>
              <a:latin typeface="+mj-lt"/>
              <a:cs typeface="+mj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140" y="278765"/>
            <a:ext cx="9046210" cy="732155"/>
            <a:chOff x="164" y="439"/>
            <a:chExt cx="14246" cy="1153"/>
          </a:xfrm>
        </p:grpSpPr>
        <p:sp>
          <p:nvSpPr>
            <p:cNvPr id="14" name="文本框 13"/>
            <p:cNvSpPr txBox="1"/>
            <p:nvPr/>
          </p:nvSpPr>
          <p:spPr>
            <a:xfrm>
              <a:off x="164" y="43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讲授新知</a:t>
                  </a: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/>
                    <a:t>课堂小结</a:t>
                  </a: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</a:rPr>
                    <a:t>课后作业</a:t>
                  </a: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</a:rPr>
                    <a:t>课堂导入</a:t>
                  </a:r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 txBox="1"/>
          <p:nvPr>
            <p:custDataLst>
              <p:tags r:id="rId2"/>
            </p:custDataLst>
          </p:nvPr>
        </p:nvSpPr>
        <p:spPr>
          <a:xfrm>
            <a:off x="755650" y="96520"/>
            <a:ext cx="74310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r>
              <a:rPr lang="zh-CN" altLang="en-US" sz="3600" b="1" dirty="0">
                <a:ln w="9525">
                  <a:solidFill>
                    <a:schemeClr val="lt1"/>
                  </a:solidFill>
                  <a:prstDash val="solid"/>
                </a:ln>
                <a:solidFill>
                  <a:schemeClr val="dk1"/>
                </a:solidFill>
                <a:effectLst>
                  <a:outerShdw blurRad="12700" dist="38100" dir="2700000" algn="tl" rotWithShape="0">
                    <a:schemeClr val="lt1">
                      <a:lumMod val="5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模块五   简易变压器的制作</a:t>
            </a: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458627" y="2669930"/>
            <a:ext cx="805630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交流铁芯线圈的主磁通与各量的关系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变压器的结构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变压器的工作原理及作用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变压器绕组同名端。</a:t>
            </a:r>
          </a:p>
        </p:txBody>
      </p:sp>
      <p:sp>
        <p:nvSpPr>
          <p:cNvPr id="3" name="AutoShap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12850" y="1905000"/>
            <a:ext cx="2626995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180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63600" y="1719263"/>
            <a:ext cx="777875" cy="777875"/>
          </a:xfrm>
          <a:prstGeom prst="diamond">
            <a:avLst/>
          </a:prstGeom>
          <a:solidFill>
            <a:schemeClr val="accent3"/>
          </a:solidFill>
          <a:ln w="38100">
            <a:solidFill>
              <a:schemeClr val="lt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</a:p>
        </p:txBody>
      </p:sp>
      <p:sp>
        <p:nvSpPr>
          <p:cNvPr id="5" name="文本框 2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52270" y="1875155"/>
            <a:ext cx="22066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anose="020B0400000000000000" pitchFamily="34" charset="-122"/>
              </a:rPr>
              <a:t>本项目知识点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7200" y="1073974"/>
            <a:ext cx="8229600" cy="646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新技术新知识</a:t>
            </a:r>
          </a:p>
        </p:txBody>
      </p:sp>
      <p:sp>
        <p:nvSpPr>
          <p:cNvPr id="17" name="矩形 16"/>
          <p:cNvSpPr/>
          <p:nvPr>
            <p:custDataLst>
              <p:tags r:id="rId3"/>
            </p:custDataLst>
          </p:nvPr>
        </p:nvSpPr>
        <p:spPr>
          <a:xfrm>
            <a:off x="835232" y="1720086"/>
            <a:ext cx="7785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数字孪生变压器：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/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未来电力系统的智能优化引擎</a:t>
            </a:r>
          </a:p>
          <a:p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数字孪生技术为三相变压器及其绕组连接的设计、制造和运维提供了革命性的技术支持。通过构建高精度的数字孪生模型，结合实时数据采集和多物理场耦合仿真分析，数字孪生技术能够精确模拟变压器的运行状态，优化绕组连接方式，预测潜在故障，并评估设备寿命。例如，在绕组连接优化方面，数字孪生模型可以模拟不同连接方式下的电磁场分布和损耗特性，为设计提供依据；在故障诊断中，能够快速定位绕组连接故障点，提高诊断效率；在运行状态评估中，实时监测绕组温度和绝缘老化程度，确保变压器安全运行；在寿命预测中，评估设备剩余寿命，为运维决策提供支持。数字孪生技术的应用不仅提升了三相变压器的性能和可靠性，还推动了电力系统向智能化、高效化和低碳化方向发展，具有广阔的应用前景。</a:t>
            </a:r>
          </a:p>
          <a:p>
            <a:r>
              <a:rPr lang="zh-CN" altLang="en-US" sz="1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数字孪生技术为三相变压器及其绕组连接的设计、制造、运维等环节提供了新的技术手段，可以有效提高变压器性能、可靠性和安全性。随着数字孪生技术的不断发展和完善，其在三相变压器领域的应用前景将更加广阔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775" y="233403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bg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72704" y="1731010"/>
            <a:ext cx="7459248" cy="19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三相变压器是供电系统常采用的。目前交流供电系统都采用三相制，三相电压的交变可以采用两种方法来实现。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5642" y="1319594"/>
            <a:ext cx="84359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一种方法：用</a:t>
            </a:r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台规格一致的单相变压器连接成三相变压器组；</a:t>
            </a:r>
            <a:endParaRPr lang="en-US" altLang="zh-CN" sz="28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另一种方法：用一台三相变压器。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1925" y="2760345"/>
            <a:ext cx="5943600" cy="34150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2297" y="1397681"/>
            <a:ext cx="832062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从图中可看出，三相变压器共有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个铁心柱，每个铁心柱都有一个原绕组和一个副绕组。原绕组的始端分别用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表示，其对应的末端用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x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z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表示。三相变压器的工作。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1925" y="2760345"/>
            <a:ext cx="5943600" cy="34150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911922"/>
            <a:ext cx="83121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三相变压器的原绕组和副绕组都可以接成星形或三角形。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当绕组接成星形时，每相绕组的相电流等于线电流，相电压只有线电压的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1/3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倍，相电压较低有利于降低绕组的绝缘强度要求，所以，变压器的高压侧多采用“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Y”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接法。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582738"/>
            <a:ext cx="831215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目前我国生产的三相电力变压器，通常采用的接法有：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Y/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Yo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Y/△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Yo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/△ 3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种。其中分子表示原绕组的接法，分母表示副绕组的接法，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Yo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表示星形连接并有中线。</a:t>
            </a:r>
            <a:endParaRPr lang="en-US" altLang="zh-CN" sz="24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其中</a:t>
            </a:r>
            <a:r>
              <a:rPr lang="en-US" altLang="zh-CN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Y/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Yo</a:t>
            </a:r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的接法常用于照明负载和动力负载混合电的线路中，照明负载接相电压，动力负载接线电压。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5" name="文本框 4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66519" y="1270462"/>
            <a:ext cx="7496109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介绍常用</a:t>
            </a:r>
            <a:r>
              <a:rPr lang="en-US" altLang="zh-CN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种三相变压器连接方法</a:t>
            </a:r>
            <a:endParaRPr lang="en-US" altLang="zh-CN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140" y="361315"/>
            <a:ext cx="9046210" cy="732155"/>
            <a:chOff x="164" y="569"/>
            <a:chExt cx="14246" cy="1153"/>
          </a:xfrm>
        </p:grpSpPr>
        <p:sp>
          <p:nvSpPr>
            <p:cNvPr id="3" name="文本框 2"/>
            <p:cNvSpPr txBox="1"/>
            <p:nvPr/>
          </p:nvSpPr>
          <p:spPr>
            <a:xfrm>
              <a:off x="164" y="569"/>
              <a:ext cx="12276" cy="11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单元5</a:t>
              </a:r>
              <a:r>
                <a:rPr kumimoji="1"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三相变压器与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1" lang="en-US" altLang="zh-CN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        </a:t>
              </a:r>
              <a:r>
                <a:rPr kumimoji="1" lang="zh-CN" altLang="en-US" sz="2400" b="1" dirty="0">
                  <a:solidFill>
                    <a:schemeClr val="dk1">
                      <a:lumMod val="85000"/>
                      <a:lumOff val="1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绕组连接</a:t>
              </a:r>
              <a:endPara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546" y="653"/>
              <a:ext cx="7864" cy="640"/>
              <a:chOff x="6546" y="653"/>
              <a:chExt cx="7864" cy="64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546" y="653"/>
                <a:ext cx="7865" cy="628"/>
                <a:chOff x="4774" y="800"/>
                <a:chExt cx="7865" cy="62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6743" y="800"/>
                  <a:ext cx="1984" cy="628"/>
                </a:xfrm>
                <a:prstGeom prst="rect">
                  <a:avLst/>
                </a:prstGeom>
                <a:solidFill>
                  <a:srgbClr val="007AAE"/>
                </a:solidFill>
              </p:spPr>
              <p:style>
                <a:lnRef idx="0">
                  <a:srgbClr val="FFFFFF"/>
                </a:lnRef>
                <a:fillRef idx="2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讲授新知</a:t>
                  </a: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8699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课堂小结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0655" y="800"/>
                  <a:ext cx="1984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课后作业</a:t>
                  </a: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774" y="800"/>
                  <a:ext cx="1984" cy="62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3">
                  <a:schemeClr val="accent4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课堂导入</a:t>
                  </a: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 flipV="1">
                <a:off x="6546" y="1293"/>
                <a:ext cx="7854" cy="1"/>
              </a:xfrm>
              <a:prstGeom prst="line">
                <a:avLst/>
              </a:prstGeom>
              <a:ln w="28575">
                <a:solidFill>
                  <a:srgbClr val="007AA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861" y="2762308"/>
            <a:ext cx="7246620" cy="269748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AB69573-E315-DC9B-C5CE-1913166C0393}"/>
              </a:ext>
            </a:extLst>
          </p:cNvPr>
          <p:cNvSpPr txBox="1"/>
          <p:nvPr/>
        </p:nvSpPr>
        <p:spPr>
          <a:xfrm>
            <a:off x="1230861" y="1849062"/>
            <a:ext cx="45927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/>
              <a:t>1.  Y/</a:t>
            </a:r>
            <a:r>
              <a:rPr lang="en-US" altLang="zh-CN" sz="2800" b="1" dirty="0" err="1"/>
              <a:t>Yo</a:t>
            </a:r>
            <a:r>
              <a:rPr lang="zh-CN" altLang="en-US" sz="2800" b="1" dirty="0"/>
              <a:t>连接方法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b047a6f6-948f-48f5-9a12-ee0d6eda6c5f"/>
  <p:tag name="COMMONDATA" val="eyJoZGlkIjoiM2M3ZGI1OGFkNTM1NzY0NmRlNTgwYzBlNzlhYWJmYjc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  <p:tag name="KSO_WM_UNIT_TEXT_LINE_FORE_SCHEMECOLOR_INDEX_BRIGHTNESS" val="0"/>
  <p:tag name="KSO_WM_UNIT_TEXT_LINE_FORE_SCHEMECOLOR_INDEX" val="14"/>
  <p:tag name="KSO_WM_UNIT_TEXT_LINE_FILL_TYPE" val="2"/>
  <p:tag name="KSO_WM_UNIT_TEXT_SHADOW_SCHEMECOLOR_INDEX_BRIGHTNESS" val="-0.5"/>
  <p:tag name="KSO_WM_UNIT_TEXT_SHADOW_SCHEMECOLOR_INDEX" val="14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EXT_FILL_FORE_SCHEMECOLOR_INDEX_BRIGHTNESS" val="0"/>
  <p:tag name="KSO_WM_UNIT_TEXT_FILL_FORE_SCHEMECOLOR_INDEX" val="14"/>
  <p:tag name="KSO_WM_UNIT_TEXT_FILL_TYPE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SLIDE_BACKGROUND_TYPE" val="genera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OMBINE_RELATE_SLIDE_ID" val="background20175070_13"/>
  <p:tag name="KSO_WM_SLIDE_ID" val="custom20175908_34"/>
  <p:tag name="KSO_WM_TEMPLATE_SUBCATEGORY" val="0"/>
  <p:tag name="KSO_WM_TEMPLATE_MASTER_TYPE" val="1"/>
  <p:tag name="KSO_WM_TEMPLATE_COLOR_TYPE" val="0"/>
  <p:tag name="KSO_WM_SLIDE_TYPE" val="endPage"/>
  <p:tag name="KSO_WM_SLIDE_ITEM_CNT" val="0"/>
  <p:tag name="KSO_WM_SLIDE_INDEX" val="33"/>
  <p:tag name="KSO_WM_TAG_VERSION" val="1.0"/>
  <p:tag name="KSO_WM_BEAUTIFY_FLAG" val="#wm#"/>
  <p:tag name="KSO_WM_TEMPLATE_CATEGORY" val="custom"/>
  <p:tag name="KSO_WM_TEMPLATE_INDEX" val="20175908"/>
  <p:tag name="KSO_WM_SLIDE_LAYOUT" val="a_f"/>
  <p:tag name="KSO_WM_SLIDE_LAYOUT_CNT" val="1_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5908_34*a*1"/>
  <p:tag name="KSO_WM_TEMPLATE_CATEGORY" val="custom"/>
  <p:tag name="KSO_WM_TEMPLATE_INDEX" val="20175908"/>
  <p:tag name="KSO_WM_UNIT_LAYERLEVEL" val="1"/>
  <p:tag name="KSO_WM_TAG_VERSION" val="1.0"/>
  <p:tag name="KSO_WM_BEAUTIFY_FLAG" val="#wm#"/>
  <p:tag name="KSO_WM_UNIT_PRESET_TEXT" val="THANK YOU!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59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OMBINE_RELATE_SLIDE_ID" val="background20175070_1"/>
  <p:tag name="KSO_WM_TEMPLATE_SUBCATEGORY" val="combine"/>
  <p:tag name="KSO_WM_TEMPLATE_THUMBS_INDEX" val="1、4、5、6、12、13、18、24、30、31、32、33"/>
  <p:tag name="KSO_WM_TAG_VERSION" val="1.0"/>
  <p:tag name="KSO_WM_BEAUTIFY_FLAG" val="#wm#"/>
  <p:tag name="KSO_WM_TEMPLATE_CATEGORY" val="custom"/>
  <p:tag name="KSO_WM_TEMPLATE_INDEX" val="20175908"/>
  <p:tag name="KSO_WM_TEMPLATE_MASTER_TYPE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98D3F5"/>
      </a:dk2>
      <a:lt2>
        <a:srgbClr val="E5F3FC"/>
      </a:lt2>
      <a:accent1>
        <a:srgbClr val="0099CC"/>
      </a:accent1>
      <a:accent2>
        <a:srgbClr val="008FC2"/>
      </a:accent2>
      <a:accent3>
        <a:srgbClr val="0084B8"/>
      </a:accent3>
      <a:accent4>
        <a:srgbClr val="007AAE"/>
      </a:accent4>
      <a:accent5>
        <a:srgbClr val="0070A3"/>
      </a:accent5>
      <a:accent6>
        <a:srgbClr val="006699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811</Words>
  <Application>Microsoft Office PowerPoint</Application>
  <PresentationFormat>全屏显示(4:3)</PresentationFormat>
  <Paragraphs>101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黑体</vt:lpstr>
      <vt:lpstr>微软雅黑</vt:lpstr>
      <vt:lpstr>Arial</vt:lpstr>
      <vt:lpstr>Calibri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课堂教学评价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雪琴 吴</cp:lastModifiedBy>
  <cp:revision>1248</cp:revision>
  <dcterms:created xsi:type="dcterms:W3CDTF">2015-12-14T01:43:00Z</dcterms:created>
  <dcterms:modified xsi:type="dcterms:W3CDTF">2025-08-10T06:43:05Z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70B96BD4544F4946AEF5C6890CD90083_13</vt:lpwstr>
  </property>
  <property fmtid="{D5CDD505-2E9C-101B-9397-08002B2CF9AE}" pid="3" name="KSOProductBuildVer">
    <vt:lpwstr>2052-12.1.0.18240</vt:lpwstr>
  </property>
</Properties>
</file>